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7"/>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21" r:id="rId18"/>
    <p:sldId id="313" r:id="rId19"/>
    <p:sldId id="310" r:id="rId20"/>
    <p:sldId id="322" r:id="rId21"/>
    <p:sldId id="314" r:id="rId22"/>
    <p:sldId id="315" r:id="rId23"/>
    <p:sldId id="316" r:id="rId24"/>
    <p:sldId id="31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5" autoAdjust="0"/>
    <p:restoredTop sz="84676" autoAdjust="0"/>
  </p:normalViewPr>
  <p:slideViewPr>
    <p:cSldViewPr snapToGrid="0">
      <p:cViewPr varScale="1">
        <p:scale>
          <a:sx n="73" d="100"/>
          <a:sy n="73" d="100"/>
        </p:scale>
        <p:origin x="9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US Dollars (%)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DNAX</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Sheet1!$B$2:$B$6</c:f>
              <c:numCache>
                <c:formatCode>General</c:formatCode>
                <c:ptCount val="5"/>
                <c:pt idx="0">
                  <c:v>1.23</c:v>
                </c:pt>
                <c:pt idx="1">
                  <c:v>13.51</c:v>
                </c:pt>
                <c:pt idx="2">
                  <c:v>18.18</c:v>
                </c:pt>
                <c:pt idx="3">
                  <c:v>33.33</c:v>
                </c:pt>
                <c:pt idx="4">
                  <c:v>2.4</c:v>
                </c:pt>
              </c:numCache>
            </c:numRef>
          </c:val>
          <c:extLst>
            <c:ext xmlns:c16="http://schemas.microsoft.com/office/drawing/2014/chart" uri="{C3380CC4-5D6E-409C-BE32-E72D297353CC}">
              <c16:uniqueId val="{00000000-D8F6-48DA-B727-3F3376945BFC}"/>
            </c:ext>
          </c:extLst>
        </c:ser>
        <c:ser>
          <c:idx val="1"/>
          <c:order val="1"/>
          <c:tx>
            <c:strRef>
              <c:f>Sheet1!$C$1</c:f>
              <c:strCache>
                <c:ptCount val="1"/>
                <c:pt idx="0">
                  <c:v>Manual Analysis</c:v>
                </c:pt>
              </c:strCache>
            </c:strRef>
          </c:tx>
          <c:spPr>
            <a:gradFill rotWithShape="1">
              <a:gsLst>
                <a:gs pos="0">
                  <a:schemeClr val="accent2">
                    <a:tint val="100000"/>
                    <a:shade val="100000"/>
                    <a:satMod val="129999"/>
                  </a:schemeClr>
                </a:gs>
                <a:gs pos="100000">
                  <a:schemeClr val="accent2">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Sheet1!$C$2:$C$6</c:f>
              <c:numCache>
                <c:formatCode>General</c:formatCode>
                <c:ptCount val="5"/>
                <c:pt idx="0">
                  <c:v>95</c:v>
                </c:pt>
                <c:pt idx="1">
                  <c:v>86.49</c:v>
                </c:pt>
                <c:pt idx="2">
                  <c:v>81.819999999999993</c:v>
                </c:pt>
                <c:pt idx="3">
                  <c:v>66.67</c:v>
                </c:pt>
                <c:pt idx="4">
                  <c:v>97.6</c:v>
                </c:pt>
              </c:numCache>
            </c:numRef>
          </c:val>
          <c:extLst>
            <c:ext xmlns:c16="http://schemas.microsoft.com/office/drawing/2014/chart" uri="{C3380CC4-5D6E-409C-BE32-E72D297353CC}">
              <c16:uniqueId val="{00000001-D8F6-48DA-B727-3F3376945BFC}"/>
            </c:ext>
          </c:extLst>
        </c:ser>
        <c:dLbls>
          <c:showLegendKey val="0"/>
          <c:showVal val="0"/>
          <c:showCatName val="0"/>
          <c:showSerName val="0"/>
          <c:showPercent val="0"/>
          <c:showBubbleSize val="0"/>
        </c:dLbls>
        <c:gapWidth val="100"/>
        <c:overlap val="-24"/>
        <c:axId val="619072400"/>
        <c:axId val="619066168"/>
      </c:barChart>
      <c:catAx>
        <c:axId val="6190724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66168"/>
        <c:crosses val="autoZero"/>
        <c:auto val="1"/>
        <c:lblAlgn val="ctr"/>
        <c:lblOffset val="100"/>
        <c:noMultiLvlLbl val="0"/>
      </c:catAx>
      <c:valAx>
        <c:axId val="6190661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7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85276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15</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b="0" i="0" dirty="0">
                <a:solidFill>
                  <a:srgbClr val="374151"/>
                </a:solidFill>
                <a:effectLst/>
                <a:latin typeface="+mn-lt"/>
              </a:rPr>
              <a:t>The Launchpad includes a button for </a:t>
            </a:r>
            <a:endParaRPr lang="en-US" dirty="0"/>
          </a:p>
          <a:p>
            <a:r>
              <a:rPr lang="en-US" dirty="0"/>
              <a:t>5. </a:t>
            </a:r>
            <a:r>
              <a:rPr lang="en-US" sz="1200" b="0" i="0" dirty="0">
                <a:solidFill>
                  <a:srgbClr val="374151"/>
                </a:solidFill>
                <a:effectLst/>
                <a:latin typeface="+mn-lt"/>
              </a:rPr>
              <a:t>showing likelihood of working for similar issues in future.</a:t>
            </a:r>
          </a:p>
          <a:p>
            <a:r>
              <a:rPr lang="en-US" sz="1200" b="0" i="0" dirty="0">
                <a:solidFill>
                  <a:srgbClr val="374151"/>
                </a:solidFill>
                <a:effectLst/>
                <a:latin typeface="+mn-lt"/>
              </a:rPr>
              <a:t>6. Capability To Create Jira Automatically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19</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 how to resolve problems and identifying the appropriate person to assign the issue 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suggests previously successful solutions that do not require any changes to the code.</a:t>
            </a:r>
            <a:endParaRPr lang="en-US" dirty="0">
              <a:solidFill>
                <a:srgbClr val="37415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help businesses optimize their performance, 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a:solidFill>
                  <a:srgbClr val="172B4D"/>
                </a:solidFill>
                <a:latin typeface="+mn-lt"/>
              </a:rPr>
              <a:t>Other scripting </a:t>
            </a:r>
            <a:r>
              <a:rPr lang="en-US" sz="2000" dirty="0">
                <a:solidFill>
                  <a:srgbClr val="172B4D"/>
                </a:solidFill>
                <a:latin typeface="+mn-lt"/>
              </a:rPr>
              <a:t>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7174C-8295-ABA2-5AC8-9CB32234FA0E}"/>
              </a:ext>
            </a:extLst>
          </p:cNvPr>
          <p:cNvSpPr>
            <a:spLocks noGrp="1"/>
          </p:cNvSpPr>
          <p:nvPr>
            <p:ph type="title"/>
          </p:nvPr>
        </p:nvSpPr>
        <p:spPr>
          <a:xfrm>
            <a:off x="704385" y="-156117"/>
            <a:ext cx="10956851" cy="1325033"/>
          </a:xfrm>
        </p:spPr>
        <p:txBody>
          <a:bodyPr>
            <a:normAutofit/>
          </a:bodyPr>
          <a:lstStyle/>
          <a:p>
            <a:r>
              <a:rPr lang="en-US" sz="3200" dirty="0"/>
              <a:t>A Matrix Co-Relation (With/Without Our Solution)</a:t>
            </a:r>
          </a:p>
        </p:txBody>
      </p:sp>
      <p:sp>
        <p:nvSpPr>
          <p:cNvPr id="4" name="Footer Placeholder 3">
            <a:extLst>
              <a:ext uri="{FF2B5EF4-FFF2-40B4-BE49-F238E27FC236}">
                <a16:creationId xmlns:a16="http://schemas.microsoft.com/office/drawing/2014/main" id="{D36C7FA9-7975-A5C6-D038-010B57429172}"/>
              </a:ext>
            </a:extLst>
          </p:cNvPr>
          <p:cNvSpPr>
            <a:spLocks noGrp="1"/>
          </p:cNvSpPr>
          <p:nvPr>
            <p:ph type="ftr" sz="quarter" idx="3"/>
          </p:nvPr>
        </p:nvSpPr>
        <p:spPr/>
        <p:txBody>
          <a:bodyPr/>
          <a:lstStyle/>
          <a:p>
            <a:r>
              <a:rPr lang="en-US"/>
              <a:t>NCR Confidential</a:t>
            </a:r>
          </a:p>
        </p:txBody>
      </p:sp>
      <p:sp>
        <p:nvSpPr>
          <p:cNvPr id="7" name="Text Placeholder 4">
            <a:extLst>
              <a:ext uri="{FF2B5EF4-FFF2-40B4-BE49-F238E27FC236}">
                <a16:creationId xmlns:a16="http://schemas.microsoft.com/office/drawing/2014/main" id="{FCF19C40-B53B-82E3-F074-D32EFD61F944}"/>
              </a:ext>
            </a:extLst>
          </p:cNvPr>
          <p:cNvSpPr txBox="1">
            <a:spLocks/>
          </p:cNvSpPr>
          <p:nvPr/>
        </p:nvSpPr>
        <p:spPr>
          <a:xfrm>
            <a:off x="838200" y="931203"/>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dirty="0">
                <a:latin typeface="+mn-lt"/>
              </a:rPr>
              <a:t>Before we begin analyzing the correlation matrix with or without our solution, let's first determine the number of diagnostic files collected in a day.</a:t>
            </a:r>
          </a:p>
          <a:p>
            <a:endParaRPr lang="en-US" sz="2000" dirty="0">
              <a:latin typeface="+mn-lt"/>
            </a:endParaRPr>
          </a:p>
          <a:p>
            <a:r>
              <a:rPr lang="en-US" sz="2000" dirty="0">
                <a:latin typeface="+mn-lt"/>
              </a:rPr>
              <a:t>Active Customer Count : 224</a:t>
            </a:r>
          </a:p>
          <a:p>
            <a:endParaRPr lang="en-US" sz="2000" dirty="0">
              <a:latin typeface="+mn-lt"/>
            </a:endParaRPr>
          </a:p>
          <a:p>
            <a:r>
              <a:rPr lang="en-US" sz="2000" dirty="0">
                <a:latin typeface="+mn-lt"/>
              </a:rPr>
              <a:t>Countries Wise :</a:t>
            </a:r>
          </a:p>
          <a:p>
            <a:pPr lvl="1"/>
            <a:r>
              <a:rPr lang="fi-FI" sz="2000" dirty="0">
                <a:latin typeface="+mn-lt"/>
              </a:rPr>
              <a:t>APAC : 19</a:t>
            </a:r>
          </a:p>
          <a:p>
            <a:pPr lvl="1"/>
            <a:r>
              <a:rPr lang="fi-FI" sz="2000" dirty="0">
                <a:latin typeface="+mn-lt"/>
              </a:rPr>
              <a:t>CLA : 15</a:t>
            </a:r>
          </a:p>
          <a:p>
            <a:pPr lvl="1"/>
            <a:r>
              <a:rPr lang="fi-FI" sz="2000" dirty="0">
                <a:latin typeface="+mn-lt"/>
              </a:rPr>
              <a:t>EMEA : 94</a:t>
            </a:r>
          </a:p>
          <a:p>
            <a:pPr lvl="1"/>
            <a:r>
              <a:rPr lang="fi-FI" sz="2000" dirty="0">
                <a:latin typeface="+mn-lt"/>
              </a:rPr>
              <a:t>Japan : 7</a:t>
            </a:r>
          </a:p>
          <a:p>
            <a:pPr lvl="1"/>
            <a:r>
              <a:rPr lang="fi-FI" sz="2000" dirty="0">
                <a:latin typeface="+mn-lt"/>
              </a:rPr>
              <a:t>NAMER : 89</a:t>
            </a:r>
          </a:p>
          <a:p>
            <a:endParaRPr lang="en-US" sz="2000" dirty="0">
              <a:solidFill>
                <a:srgbClr val="374151"/>
              </a:solidFill>
              <a:latin typeface="+mn-lt"/>
            </a:endParaRPr>
          </a:p>
          <a:p>
            <a:r>
              <a:rPr lang="en-US" sz="2000" dirty="0">
                <a:latin typeface="+mn-lt"/>
              </a:rPr>
              <a:t>Customer Size = 500+ Lanes(avg.) </a:t>
            </a:r>
          </a:p>
          <a:p>
            <a:pPr marL="0" indent="0">
              <a:buNone/>
            </a:pPr>
            <a:endParaRPr lang="en-US" sz="2000" dirty="0">
              <a:solidFill>
                <a:srgbClr val="374151"/>
              </a:solidFill>
              <a:latin typeface="+mn-lt"/>
            </a:endParaRPr>
          </a:p>
          <a:p>
            <a:r>
              <a:rPr lang="en-US" sz="2000" dirty="0">
                <a:latin typeface="+mn-lt"/>
              </a:rPr>
              <a:t>No. of Diagnostic Files Collected in a Day = Differ based on Customer </a:t>
            </a:r>
          </a:p>
          <a:p>
            <a:pPr lvl="1"/>
            <a:r>
              <a:rPr lang="en-US" sz="2000" dirty="0">
                <a:latin typeface="+mn-lt"/>
              </a:rPr>
              <a:t>Approx. = 150 * 500 = 75000</a:t>
            </a:r>
            <a:endParaRPr lang="en-IN" sz="2000" dirty="0">
              <a:latin typeface="+mn-lt"/>
            </a:endParaRPr>
          </a:p>
          <a:p>
            <a:pPr marL="0" indent="0">
              <a:buNone/>
            </a:pPr>
            <a:endParaRPr lang="en-IN" sz="2000" dirty="0">
              <a:latin typeface="+mn-lt"/>
            </a:endParaRPr>
          </a:p>
          <a:p>
            <a:r>
              <a:rPr lang="en-US" sz="2000" dirty="0">
                <a:latin typeface="+mn-lt"/>
              </a:rPr>
              <a:t>US Dollar per Man Hour = 17 (avg.) (Low-Cost Centers)</a:t>
            </a:r>
          </a:p>
          <a:p>
            <a:endParaRPr lang="en-US" dirty="0">
              <a:latin typeface="+mn-lt"/>
            </a:endParaRPr>
          </a:p>
          <a:p>
            <a:pPr marL="0" indent="0">
              <a:buNone/>
            </a:pPr>
            <a:endParaRPr lang="en-US" dirty="0">
              <a:latin typeface="+mn-lt"/>
            </a:endParaRPr>
          </a:p>
        </p:txBody>
      </p:sp>
      <p:cxnSp>
        <p:nvCxnSpPr>
          <p:cNvPr id="8" name="Straight Connector 7">
            <a:extLst>
              <a:ext uri="{FF2B5EF4-FFF2-40B4-BE49-F238E27FC236}">
                <a16:creationId xmlns:a16="http://schemas.microsoft.com/office/drawing/2014/main" id="{DA457BC5-C506-C21D-D999-BEC20A888C17}"/>
              </a:ext>
            </a:extLst>
          </p:cNvPr>
          <p:cNvCxnSpPr>
            <a:cxnSpLocks/>
          </p:cNvCxnSpPr>
          <p:nvPr/>
        </p:nvCxnSpPr>
        <p:spPr>
          <a:xfrm>
            <a:off x="704385" y="75036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1000"/>
                                        <p:tgtEl>
                                          <p:spTgt spid="7">
                                            <p:txEl>
                                              <p:pRg st="5" end="5"/>
                                            </p:txEl>
                                          </p:spTgt>
                                        </p:tgtEl>
                                      </p:cBhvr>
                                    </p:animEffect>
                                    <p:anim calcmode="lin" valueType="num">
                                      <p:cBhvr>
                                        <p:cTn id="29"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1000"/>
                                        <p:tgtEl>
                                          <p:spTgt spid="7">
                                            <p:txEl>
                                              <p:pRg st="6" end="6"/>
                                            </p:txEl>
                                          </p:spTgt>
                                        </p:tgtEl>
                                      </p:cBhvr>
                                    </p:animEffect>
                                    <p:anim calcmode="lin" valueType="num">
                                      <p:cBhvr>
                                        <p:cTn id="36"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1000"/>
                                        <p:tgtEl>
                                          <p:spTgt spid="7">
                                            <p:txEl>
                                              <p:pRg st="7" end="7"/>
                                            </p:txEl>
                                          </p:spTgt>
                                        </p:tgtEl>
                                      </p:cBhvr>
                                    </p:animEffect>
                                    <p:anim calcmode="lin" valueType="num">
                                      <p:cBhvr>
                                        <p:cTn id="43"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Effect transition="in" filter="fade">
                                      <p:cBhvr>
                                        <p:cTn id="49" dur="1000"/>
                                        <p:tgtEl>
                                          <p:spTgt spid="7">
                                            <p:txEl>
                                              <p:pRg st="8" end="8"/>
                                            </p:txEl>
                                          </p:spTgt>
                                        </p:tgtEl>
                                      </p:cBhvr>
                                    </p:animEffect>
                                    <p:anim calcmode="lin" valueType="num">
                                      <p:cBhvr>
                                        <p:cTn id="50"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xEl>
                                              <p:pRg st="9" end="9"/>
                                            </p:txEl>
                                          </p:spTgt>
                                        </p:tgtEl>
                                        <p:attrNameLst>
                                          <p:attrName>style.visibility</p:attrName>
                                        </p:attrNameLst>
                                      </p:cBhvr>
                                      <p:to>
                                        <p:strVal val="visible"/>
                                      </p:to>
                                    </p:set>
                                    <p:animEffect transition="in" filter="fade">
                                      <p:cBhvr>
                                        <p:cTn id="56" dur="1000"/>
                                        <p:tgtEl>
                                          <p:spTgt spid="7">
                                            <p:txEl>
                                              <p:pRg st="9" end="9"/>
                                            </p:txEl>
                                          </p:spTgt>
                                        </p:tgtEl>
                                      </p:cBhvr>
                                    </p:animEffect>
                                    <p:anim calcmode="lin" valueType="num">
                                      <p:cBhvr>
                                        <p:cTn id="57"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xEl>
                                              <p:pRg st="11" end="11"/>
                                            </p:txEl>
                                          </p:spTgt>
                                        </p:tgtEl>
                                        <p:attrNameLst>
                                          <p:attrName>style.visibility</p:attrName>
                                        </p:attrNameLst>
                                      </p:cBhvr>
                                      <p:to>
                                        <p:strVal val="visible"/>
                                      </p:to>
                                    </p:set>
                                    <p:animEffect transition="in" filter="fade">
                                      <p:cBhvr>
                                        <p:cTn id="63" dur="1000"/>
                                        <p:tgtEl>
                                          <p:spTgt spid="7">
                                            <p:txEl>
                                              <p:pRg st="11" end="11"/>
                                            </p:txEl>
                                          </p:spTgt>
                                        </p:tgtEl>
                                      </p:cBhvr>
                                    </p:animEffect>
                                    <p:anim calcmode="lin" valueType="num">
                                      <p:cBhvr>
                                        <p:cTn id="64"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3" end="13"/>
                                            </p:txEl>
                                          </p:spTgt>
                                        </p:tgtEl>
                                        <p:attrNameLst>
                                          <p:attrName>style.visibility</p:attrName>
                                        </p:attrNameLst>
                                      </p:cBhvr>
                                      <p:to>
                                        <p:strVal val="visible"/>
                                      </p:to>
                                    </p:set>
                                    <p:animEffect transition="in" filter="fade">
                                      <p:cBhvr>
                                        <p:cTn id="70" dur="500"/>
                                        <p:tgtEl>
                                          <p:spTgt spid="7">
                                            <p:txEl>
                                              <p:pRg st="13" end="13"/>
                                            </p:txEl>
                                          </p:spTgt>
                                        </p:tgtEl>
                                      </p:cBhvr>
                                    </p:animEffect>
                                    <p:anim calcmode="lin" valueType="num">
                                      <p:cBhvr>
                                        <p:cTn id="71"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72" dur="5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14" end="14"/>
                                            </p:txEl>
                                          </p:spTgt>
                                        </p:tgtEl>
                                        <p:attrNameLst>
                                          <p:attrName>style.visibility</p:attrName>
                                        </p:attrNameLst>
                                      </p:cBhvr>
                                      <p:to>
                                        <p:strVal val="visible"/>
                                      </p:to>
                                    </p:set>
                                    <p:animEffect transition="in" filter="fade">
                                      <p:cBhvr>
                                        <p:cTn id="77" dur="500"/>
                                        <p:tgtEl>
                                          <p:spTgt spid="7">
                                            <p:txEl>
                                              <p:pRg st="14" end="14"/>
                                            </p:txEl>
                                          </p:spTgt>
                                        </p:tgtEl>
                                      </p:cBhvr>
                                    </p:animEffect>
                                    <p:anim calcmode="lin" valueType="num">
                                      <p:cBhvr>
                                        <p:cTn id="78"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p:cTn id="79" dur="500" fill="hold"/>
                                        <p:tgtEl>
                                          <p:spTgt spid="7">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7">
                                            <p:txEl>
                                              <p:pRg st="16" end="16"/>
                                            </p:txEl>
                                          </p:spTgt>
                                        </p:tgtEl>
                                        <p:attrNameLst>
                                          <p:attrName>style.visibility</p:attrName>
                                        </p:attrNameLst>
                                      </p:cBhvr>
                                      <p:to>
                                        <p:strVal val="visible"/>
                                      </p:to>
                                    </p:set>
                                    <p:animEffect transition="in" filter="fade">
                                      <p:cBhvr>
                                        <p:cTn id="84" dur="500"/>
                                        <p:tgtEl>
                                          <p:spTgt spid="7">
                                            <p:txEl>
                                              <p:pRg st="16" end="16"/>
                                            </p:txEl>
                                          </p:spTgt>
                                        </p:tgtEl>
                                      </p:cBhvr>
                                    </p:animEffect>
                                    <p:anim calcmode="lin" valueType="num">
                                      <p:cBhvr>
                                        <p:cTn id="85"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p:cTn id="86" dur="500" fill="hold"/>
                                        <p:tgtEl>
                                          <p:spTgt spid="7">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96299" y="128040"/>
            <a:ext cx="10066293"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A Matrix co-relation: With/without our 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96299" y="7647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547414491"/>
              </p:ext>
            </p:extLst>
          </p:nvPr>
        </p:nvGraphicFramePr>
        <p:xfrm>
          <a:off x="696299" y="967877"/>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2335999573"/>
              </p:ext>
            </p:extLst>
          </p:nvPr>
        </p:nvGraphicFramePr>
        <p:xfrm>
          <a:off x="696299" y="1467433"/>
          <a:ext cx="10502898" cy="196016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4*17 = 68 </a:t>
                      </a: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320*17 = 5440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1080308408"/>
              </p:ext>
            </p:extLst>
          </p:nvPr>
        </p:nvGraphicFramePr>
        <p:xfrm>
          <a:off x="696299" y="3124221"/>
          <a:ext cx="10502898" cy="324032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 Dollars: 720 * 17 = 12240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 Dollars($): 200*17 = 3400</a:t>
                      </a:r>
                      <a:endParaRPr lang="en-US" sz="1400" b="0" dirty="0">
                        <a:solidFill>
                          <a:schemeClr val="tx1"/>
                        </a:solidFill>
                        <a:effectLst/>
                      </a:endParaRP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1280*17 = 21760</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4151360079"/>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1909763921"/>
              </p:ext>
            </p:extLst>
          </p:nvPr>
        </p:nvGraphicFramePr>
        <p:xfrm>
          <a:off x="844550" y="1884379"/>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32*17 = 544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2448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3159648870"/>
              </p:ext>
            </p:extLst>
          </p:nvPr>
        </p:nvGraphicFramePr>
        <p:xfrm>
          <a:off x="844551" y="3275658"/>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72*17 = 1224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144*17 = 2448</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2165296665"/>
              </p:ext>
            </p:extLst>
          </p:nvPr>
        </p:nvGraphicFramePr>
        <p:xfrm>
          <a:off x="844550" y="4809098"/>
          <a:ext cx="10502898" cy="174680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4*17 = 68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Man Hrs.: 10*2*8 = 160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160*17 = 2720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D6883-6A8F-56F3-B631-1310B7DAF02D}"/>
              </a:ext>
            </a:extLst>
          </p:cNvPr>
          <p:cNvSpPr>
            <a:spLocks noGrp="1"/>
          </p:cNvSpPr>
          <p:nvPr>
            <p:ph type="title"/>
          </p:nvPr>
        </p:nvSpPr>
        <p:spPr/>
        <p:txBody>
          <a:bodyPr/>
          <a:lstStyle/>
          <a:p>
            <a:r>
              <a:rPr lang="en-US" dirty="0"/>
              <a:t>Graph Presentation for Each Criteria(US Dollars $)</a:t>
            </a:r>
          </a:p>
        </p:txBody>
      </p:sp>
      <p:sp>
        <p:nvSpPr>
          <p:cNvPr id="4" name="Footer Placeholder 3">
            <a:extLst>
              <a:ext uri="{FF2B5EF4-FFF2-40B4-BE49-F238E27FC236}">
                <a16:creationId xmlns:a16="http://schemas.microsoft.com/office/drawing/2014/main" id="{85AEA834-217B-1F7A-621E-D9AFF95B1324}"/>
              </a:ext>
            </a:extLst>
          </p:cNvPr>
          <p:cNvSpPr>
            <a:spLocks noGrp="1"/>
          </p:cNvSpPr>
          <p:nvPr>
            <p:ph type="ftr" sz="quarter" idx="3"/>
          </p:nvPr>
        </p:nvSpPr>
        <p:spPr/>
        <p:txBody>
          <a:bodyPr/>
          <a:lstStyle/>
          <a:p>
            <a:r>
              <a:rPr lang="en-US"/>
              <a:t>NCR Confidential</a:t>
            </a:r>
          </a:p>
        </p:txBody>
      </p:sp>
      <p:graphicFrame>
        <p:nvGraphicFramePr>
          <p:cNvPr id="5" name="Table Placeholder 4">
            <a:extLst>
              <a:ext uri="{FF2B5EF4-FFF2-40B4-BE49-F238E27FC236}">
                <a16:creationId xmlns:a16="http://schemas.microsoft.com/office/drawing/2014/main" id="{613872EC-9BDD-07C9-9FF2-C0C1F7001792}"/>
              </a:ext>
            </a:extLst>
          </p:cNvPr>
          <p:cNvGraphicFramePr>
            <a:graphicFrameLocks noGrp="1"/>
          </p:cNvGraphicFramePr>
          <p:nvPr>
            <p:ph type="tbl" sz="quarter" idx="13"/>
          </p:nvPr>
        </p:nvGraphicFramePr>
        <p:xfrm>
          <a:off x="755340" y="1526118"/>
          <a:ext cx="10950575" cy="42926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4">
            <a:extLst>
              <a:ext uri="{FF2B5EF4-FFF2-40B4-BE49-F238E27FC236}">
                <a16:creationId xmlns:a16="http://schemas.microsoft.com/office/drawing/2014/main" id="{16B490E2-E346-07B2-7ED6-E3522499F14B}"/>
              </a:ext>
            </a:extLst>
          </p:cNvPr>
          <p:cNvSpPr txBox="1">
            <a:spLocks/>
          </p:cNvSpPr>
          <p:nvPr/>
        </p:nvSpPr>
        <p:spPr>
          <a:xfrm>
            <a:off x="755340" y="5960333"/>
            <a:ext cx="6354337" cy="4961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1" dirty="0">
                <a:latin typeface="+mn-lt"/>
              </a:rPr>
              <a:t>Note: Graph presented based on each issue</a:t>
            </a:r>
            <a:endParaRPr lang="en-US" b="1" dirty="0">
              <a:latin typeface="+mn-lt"/>
            </a:endParaRPr>
          </a:p>
          <a:p>
            <a:pPr marL="0" indent="0">
              <a:buNone/>
            </a:pPr>
            <a:endParaRPr lang="en-US" dirty="0">
              <a:latin typeface="+mn-lt"/>
            </a:endParaRPr>
          </a:p>
        </p:txBody>
      </p:sp>
    </p:spTree>
    <p:extLst>
      <p:ext uri="{BB962C8B-B14F-4D97-AF65-F5344CB8AC3E}">
        <p14:creationId xmlns:p14="http://schemas.microsoft.com/office/powerpoint/2010/main" val="136748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1000"/>
                                        <p:tgtEl>
                                          <p:spTgt spid="2">
                                            <p:txEl>
                                              <p:pRg st="0" end="0"/>
                                            </p:txEl>
                                          </p:spTgt>
                                        </p:tgtEl>
                                      </p:cBhvr>
                                    </p:animEffect>
                                    <p:anim calcmode="lin" valueType="num">
                                      <p:cBhvr>
                                        <p:cTn id="2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dirty="0">
                <a:solidFill>
                  <a:srgbClr val="374151"/>
                </a:solidFill>
              </a:rPr>
              <a:t>Customers to analyze diagnostics without uploading anything.</a:t>
            </a:r>
            <a:endParaRPr lang="en-US" sz="2000" dirty="0">
              <a:solidFill>
                <a:srgbClr val="172B4D"/>
              </a:solidFill>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Future Scope</a:t>
            </a:r>
          </a:p>
          <a:p>
            <a:endParaRPr lang="en-US" dirty="0">
              <a:latin typeface="+mn-lt"/>
            </a:endParaRPr>
          </a:p>
          <a:p>
            <a:r>
              <a:rPr lang="en-US">
                <a:latin typeface="+mn-lt"/>
              </a:rPr>
              <a:t>Team Members</a:t>
            </a:r>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20" end="20"/>
                                            </p:txEl>
                                          </p:spTgt>
                                        </p:tgtEl>
                                        <p:attrNameLst>
                                          <p:attrName>style.visibility</p:attrName>
                                        </p:attrNameLst>
                                      </p:cBhvr>
                                      <p:to>
                                        <p:strVal val="visible"/>
                                      </p:to>
                                    </p:set>
                                    <p:animEffect transition="in" filter="fade">
                                      <p:cBhvr>
                                        <p:cTn id="84" dur="500"/>
                                        <p:tgtEl>
                                          <p:spTgt spid="10">
                                            <p:txEl>
                                              <p:pRg st="20" end="20"/>
                                            </p:txEl>
                                          </p:spTgt>
                                        </p:tgtEl>
                                      </p:cBhvr>
                                    </p:animEffect>
                                    <p:anim calcmode="lin" valueType="num">
                                      <p:cBhvr>
                                        <p:cTn id="85"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3996924E-8079-E011-F3B6-B40E10F21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8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080" y="3429000"/>
            <a:ext cx="1736656"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572736" y="1227323"/>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572736" y="3929391"/>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DNAX is a tool that assists Customer &amp; NCR personnel by providing guidance.</a:t>
            </a:r>
          </a:p>
          <a:p>
            <a:endParaRPr lang="en-US" dirty="0"/>
          </a:p>
          <a:p>
            <a:r>
              <a:rPr lang="en-US" dirty="0"/>
              <a:t>Notifies customers &amp; NCR about NCR-related issues.</a:t>
            </a:r>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pPr marL="0" indent="0">
              <a:buNone/>
            </a:pPr>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anim calcmode="lin" valueType="num">
                                      <p:cBhvr>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anim calcmode="lin" valueType="num">
                                      <p:cBhvr>
                                        <p:cTn id="36"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anim calcmode="lin" valueType="num">
                                      <p:cBhvr>
                                        <p:cTn id="43"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2" end="12"/>
                                            </p:txEl>
                                          </p:spTgt>
                                        </p:tgtEl>
                                        <p:attrNameLst>
                                          <p:attrName>style.visibility</p:attrName>
                                        </p:attrNameLst>
                                      </p:cBhvr>
                                      <p:to>
                                        <p:strVal val="visible"/>
                                      </p:to>
                                    </p:set>
                                    <p:animEffect transition="in" filter="fade">
                                      <p:cBhvr>
                                        <p:cTn id="49" dur="500"/>
                                        <p:tgtEl>
                                          <p:spTgt spid="9">
                                            <p:txEl>
                                              <p:pRg st="12" end="12"/>
                                            </p:txEl>
                                          </p:spTgt>
                                        </p:tgtEl>
                                      </p:cBhvr>
                                    </p:animEffect>
                                    <p:anim calcmode="lin" valueType="num">
                                      <p:cBhvr>
                                        <p:cTn id="50"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xEl>
                                              <p:pRg st="14" end="14"/>
                                            </p:txEl>
                                          </p:spTgt>
                                        </p:tgtEl>
                                        <p:attrNameLst>
                                          <p:attrName>style.visibility</p:attrName>
                                        </p:attrNameLst>
                                      </p:cBhvr>
                                      <p:to>
                                        <p:strVal val="visible"/>
                                      </p:to>
                                    </p:set>
                                    <p:animEffect transition="in" filter="fade">
                                      <p:cBhvr>
                                        <p:cTn id="56" dur="500"/>
                                        <p:tgtEl>
                                          <p:spTgt spid="9">
                                            <p:txEl>
                                              <p:pRg st="14" end="14"/>
                                            </p:txEl>
                                          </p:spTgt>
                                        </p:tgtEl>
                                      </p:cBhvr>
                                    </p:animEffect>
                                    <p:anim calcmode="lin" valueType="num">
                                      <p:cBhvr>
                                        <p:cTn id="57"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p:cTn id="58" dur="500" fill="hold"/>
                                        <p:tgtEl>
                                          <p:spTgt spid="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B0F4021-79BA-40BC-9AEF-F747C5F4A3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18601</TotalTime>
  <Words>1777</Words>
  <Application>Microsoft Office PowerPoint</Application>
  <PresentationFormat>Widescreen</PresentationFormat>
  <Paragraphs>334</Paragraphs>
  <Slides>21</Slides>
  <Notes>15</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A Matrix Co-Relation (With/Without Our Solution)</vt:lpstr>
      <vt:lpstr>A Matrix co-relation: With/without our Solution</vt:lpstr>
      <vt:lpstr>With/without our tool : A Matrix co-relation</vt:lpstr>
      <vt:lpstr>Graph Presentation for Each Criteria(US Dollars $)</vt:lpstr>
      <vt:lpstr>Prototype/Demo  (Scenario 1: Customer Mode)</vt:lpstr>
      <vt:lpstr>Prototype/Demo  (Scenario 2: L3 Team Mode)</vt:lpstr>
      <vt:lpstr>Future Scope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145</cp:revision>
  <dcterms:created xsi:type="dcterms:W3CDTF">2020-10-20T09:40:45Z</dcterms:created>
  <dcterms:modified xsi:type="dcterms:W3CDTF">2023-04-25T15:10:19Z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